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4"/>
  </p:notesMasterIdLst>
  <p:sldIdLst>
    <p:sldId id="765" r:id="rId2"/>
    <p:sldId id="766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7">
          <p15:clr>
            <a:srgbClr val="A4A3A4"/>
          </p15:clr>
        </p15:guide>
        <p15:guide id="2" pos="28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68" y="102"/>
      </p:cViewPr>
      <p:guideLst>
        <p:guide orient="horz" pos="2187"/>
        <p:guide pos="28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1BE7AF2-43D9-472B-A92B-C38F67226342}" type="datetimeFigureOut">
              <a:rPr lang="zh-CN" altLang="en-US"/>
              <a:pPr>
                <a:defRPr/>
              </a:pPr>
              <a:t>2023/9/5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DB5079A-0FA5-43B9-A2BC-10FEC3AF72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8C868A4-6D81-42EC-AAFC-DDA8A39E0496}" type="slidenum">
              <a:rPr lang="id-ID" altLang="zh-CN" sz="1200">
                <a:latin typeface="Calibri" panose="020F0502020204030204" pitchFamily="34" charset="0"/>
              </a:rPr>
              <a:pPr/>
              <a:t>1</a:t>
            </a:fld>
            <a:endParaRPr lang="id-ID" altLang="zh-CN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67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50F2F4FD-80AE-4A9D-9C4C-7E728041B4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10209524" imgH="1815873" progId="Photoshop.Image.6">
                  <p:embed/>
                </p:oleObj>
              </mc:Choice>
              <mc:Fallback>
                <p:oleObj name="Image" r:id="rId2" imgW="10209524" imgH="1815873" progId="Photoshop.Image.6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50F2F4FD-80AE-4A9D-9C4C-7E728041B4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2393950"/>
                        <a:ext cx="907732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">
            <a:extLst>
              <a:ext uri="{FF2B5EF4-FFF2-40B4-BE49-F238E27FC236}">
                <a16:creationId xmlns:a16="http://schemas.microsoft.com/office/drawing/2014/main" id="{4F971201-BC7A-40A4-8E8E-1A9118C16032}"/>
              </a:ext>
            </a:extLst>
          </p:cNvPr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CBC9E8AE-39B1-4797-B480-F4410BF3C5C0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3C25B96C-BDC8-424B-A46F-D30A856E7A46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>
                <a:latin typeface="Arial" charset="0"/>
              </a:endParaRPr>
            </a:p>
          </p:txBody>
        </p:sp>
      </p:grpSp>
      <p:sp>
        <p:nvSpPr>
          <p:cNvPr id="8" name="Rectangle 6">
            <a:extLst>
              <a:ext uri="{FF2B5EF4-FFF2-40B4-BE49-F238E27FC236}">
                <a16:creationId xmlns:a16="http://schemas.microsoft.com/office/drawing/2014/main" id="{2924AE82-5D33-49B2-B56C-9122779180E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charset="0"/>
            </a:endParaRPr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id="{829363D4-B94B-436E-BEE2-9D3D2606BDE6}"/>
              </a:ext>
            </a:extLst>
          </p:cNvPr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10" name="AutoShape 8">
              <a:extLst>
                <a:ext uri="{FF2B5EF4-FFF2-40B4-BE49-F238E27FC236}">
                  <a16:creationId xmlns:a16="http://schemas.microsoft.com/office/drawing/2014/main" id="{79893CCA-F783-4C51-8669-DE6F77A6EA9A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988A7E43-A648-4CD8-8DC6-6D46ADDA14A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40771812-0297-4B75-A3C5-F33154A9F64B}"/>
                </a:ext>
              </a:extLst>
            </p:cNvPr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4058699-1362-4B64-AE1C-12D4DE381A45}"/>
                </a:ext>
              </a:extLst>
            </p:cNvPr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9 h 384"/>
                <a:gd name="T4" fmla="*/ 1 w 336"/>
                <a:gd name="T5" fmla="*/ 4 h 384"/>
                <a:gd name="T6" fmla="*/ 1 w 336"/>
                <a:gd name="T7" fmla="*/ 1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20A2E5F-07D8-4D58-9CF8-853B029B4F09}"/>
                </a:ext>
              </a:extLst>
            </p:cNvPr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81EAB2F7-0D33-408F-832C-48E59F4F471E}"/>
              </a:ext>
            </a:extLst>
          </p:cNvPr>
          <p:cNvGrpSpPr>
            <a:grpSpLocks/>
          </p:cNvGrpSpPr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16" name="Picture 19" descr="Untitled-1 copy">
              <a:extLst>
                <a:ext uri="{FF2B5EF4-FFF2-40B4-BE49-F238E27FC236}">
                  <a16:creationId xmlns:a16="http://schemas.microsoft.com/office/drawing/2014/main" id="{21261295-DD5F-4AC4-B12F-8041894B708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0" descr="Untitled-1 copy">
              <a:extLst>
                <a:ext uri="{FF2B5EF4-FFF2-40B4-BE49-F238E27FC236}">
                  <a16:creationId xmlns:a16="http://schemas.microsoft.com/office/drawing/2014/main" id="{7C2DD0F6-3B43-4B2F-8C8C-B36B9432D8C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1" descr="Untitled-1 copy">
              <a:extLst>
                <a:ext uri="{FF2B5EF4-FFF2-40B4-BE49-F238E27FC236}">
                  <a16:creationId xmlns:a16="http://schemas.microsoft.com/office/drawing/2014/main" id="{7893E9A0-602D-4815-B3AE-87B9F021E3E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3181" name="Rectangle 13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6318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861707AC-7210-40E7-AA5C-356EAA9F6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6A4C5B19-0BED-46C4-88B1-69702684F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D7883363-3C39-4A14-8ADE-B6B7E15460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1EB7D-DE85-46C3-81CF-0915016296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30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CCD2875-2FA9-4EFF-8F8B-284EBE685D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956F4EB-341D-4D8E-A8D3-9E5A92568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CAF07A5-F6FC-4BD4-8F03-200370D9D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913AD-DF7C-4D7E-883A-747D8D35F7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070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159AC2D-CC79-46A0-85FC-56786B88D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36F35F8-5AEE-46CF-9180-4C3BB46093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E1B57A9-B243-498C-B3FD-17171B2AE9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41C96-15C8-4A34-9A3B-02035561FA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945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1229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536788D-BD1E-47B3-9D04-6892A09BE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0F25763-BDBB-4D02-AA14-0B50021D75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096E105-CB9D-4C25-820D-0D90B7E39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02E6F-EDD9-478B-89DB-EDB658BA73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876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C9C721-8E5C-4956-9856-3FCE97205FC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17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40F4D98-8AB8-4AE1-83A2-24CC7E923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8BA99C6-D8E7-48BC-B37F-AEE06D6A79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0331227-BEB1-4AB9-8964-3655362EDC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F2370-1A9A-46BB-BD16-46B5A55BCE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426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BBAB798-A48D-4C57-8BC4-F8732768B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1D73A4F-7222-4280-9E67-298CCB9730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EF2366A-CAD6-449A-9338-E3CBA0844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C5AA5-9BEA-4C2B-AFED-47F7D853ED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377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9D88862-C38A-4931-ACE0-81DA2C535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8C11E74-890A-405C-8ACF-8187D65F64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BD84683-6B06-493F-B70B-ADFDEC920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B467E-40EE-4ED6-89C0-9309DCDE6F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464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DA95E4F-CED9-48C3-BA28-A8347CB9AA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B437E4A5-D590-46B0-887F-36E51060B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9BB3AF0C-0204-4E62-9BE1-2914C7D4A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FDB9D-961D-4273-B77F-C42347B70E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230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63B41AD-D917-4665-BDB5-BAA05114C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A540AB8-2370-462A-A04A-BF9BA7D045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FAC4583-41D9-42DF-A34F-73A47947E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6409-C0BB-4CC3-B464-A292A9D753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67698B03-799A-4E17-A122-9720C0084C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121" y="274638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2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449CF89C-1D42-45EF-8F58-9A228FFFA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FE62A758-EA51-4E85-A9C6-A06AEEC12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D181E38-AB78-4949-88B4-8C9E9DF0E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5E4E1-DF7E-497D-971D-4E541EA3A1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67698B03-799A-4E17-A122-9720C0084C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623" y="312967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02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10810FF-8FAD-4F04-9F78-014A609BDB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9A22184-B526-498C-B338-359502C2BD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53B7A89-370A-4269-9629-1E44A6AF4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9E26F-7F78-442F-B964-D7655E9A0B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368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26E4E51-B586-4CBB-97AB-5B6AF44B81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A8AD9C9-EE77-437E-8126-55C7A616B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9AD892B-FAA5-4FA0-BF01-3B7328DC52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12404-6A83-49B6-8B6C-384AF9591F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021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AD5E6C9-0FFD-4490-8E7D-9E9FEA397D49}"/>
              </a:ext>
            </a:extLst>
          </p:cNvPr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6" name="Rectangle 3">
              <a:extLst>
                <a:ext uri="{FF2B5EF4-FFF2-40B4-BE49-F238E27FC236}">
                  <a16:creationId xmlns:a16="http://schemas.microsoft.com/office/drawing/2014/main" id="{1608266B-9DAF-4D9F-A5CC-D89172CA5CB4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62148" name="Freeform 4">
              <a:extLst>
                <a:ext uri="{FF2B5EF4-FFF2-40B4-BE49-F238E27FC236}">
                  <a16:creationId xmlns:a16="http://schemas.microsoft.com/office/drawing/2014/main" id="{ABBB41D9-A141-4E2C-9A75-804C162DBC7D}"/>
                </a:ext>
              </a:extLst>
            </p:cNvPr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62149" name="Freeform 5">
              <a:extLst>
                <a:ext uri="{FF2B5EF4-FFF2-40B4-BE49-F238E27FC236}">
                  <a16:creationId xmlns:a16="http://schemas.microsoft.com/office/drawing/2014/main" id="{F4DB5C66-E5A5-4949-81E8-098857E1C47A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-1" y="514"/>
              <a:ext cx="3702" cy="312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charset="0"/>
              </a:endParaRPr>
            </a:p>
          </p:txBody>
        </p:sp>
      </p:grpSp>
      <p:sp>
        <p:nvSpPr>
          <p:cNvPr id="262150" name="Rectangle 6">
            <a:extLst>
              <a:ext uri="{FF2B5EF4-FFF2-40B4-BE49-F238E27FC236}">
                <a16:creationId xmlns:a16="http://schemas.microsoft.com/office/drawing/2014/main" id="{C19F3854-E7E9-42EC-89AB-C37EF4E38C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262151" name="Rectangle 7">
            <a:extLst>
              <a:ext uri="{FF2B5EF4-FFF2-40B4-BE49-F238E27FC236}">
                <a16:creationId xmlns:a16="http://schemas.microsoft.com/office/drawing/2014/main" id="{D2985A1C-23BB-4EA0-AD45-CB020C8736E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charset="0"/>
            </a:endParaRPr>
          </a:p>
        </p:txBody>
      </p:sp>
      <p:pic>
        <p:nvPicPr>
          <p:cNvPr id="1029" name="Picture 8" descr="Untitled-1 copy">
            <a:extLst>
              <a:ext uri="{FF2B5EF4-FFF2-40B4-BE49-F238E27FC236}">
                <a16:creationId xmlns:a16="http://schemas.microsoft.com/office/drawing/2014/main" id="{8F89945B-50A4-4CCB-9A59-A90233B04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Untitled-1 copy">
            <a:extLst>
              <a:ext uri="{FF2B5EF4-FFF2-40B4-BE49-F238E27FC236}">
                <a16:creationId xmlns:a16="http://schemas.microsoft.com/office/drawing/2014/main" id="{592F5733-DFBC-497A-BAE1-8C3EED24E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0">
            <a:extLst>
              <a:ext uri="{FF2B5EF4-FFF2-40B4-BE49-F238E27FC236}">
                <a16:creationId xmlns:a16="http://schemas.microsoft.com/office/drawing/2014/main" id="{B702AFF0-CA89-4B01-A5E2-36549CD99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D0FAA9F9-84D7-4D0E-A55D-265C6B04D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62156" name="Rectangle 12">
            <a:extLst>
              <a:ext uri="{FF2B5EF4-FFF2-40B4-BE49-F238E27FC236}">
                <a16:creationId xmlns:a16="http://schemas.microsoft.com/office/drawing/2014/main" id="{325E5C77-6C44-4198-950A-0A28ECCD77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7" name="Rectangle 13">
            <a:extLst>
              <a:ext uri="{FF2B5EF4-FFF2-40B4-BE49-F238E27FC236}">
                <a16:creationId xmlns:a16="http://schemas.microsoft.com/office/drawing/2014/main" id="{F174CCFE-F6F4-46D3-9F14-1A467B1C56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8" name="Rectangle 14">
            <a:extLst>
              <a:ext uri="{FF2B5EF4-FFF2-40B4-BE49-F238E27FC236}">
                <a16:creationId xmlns:a16="http://schemas.microsoft.com/office/drawing/2014/main" id="{D9B7BAB3-635A-4099-B814-50FCD0B234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C14BDD-BD9D-4D8E-94FB-5F99A62C7C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670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"/>
          <p:cNvSpPr txBox="1">
            <a:spLocks noChangeArrowheads="1"/>
          </p:cNvSpPr>
          <p:nvPr/>
        </p:nvSpPr>
        <p:spPr bwMode="auto">
          <a:xfrm>
            <a:off x="2540578" y="2356199"/>
            <a:ext cx="3232149" cy="21144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ea typeface="方正兰亭黑简体" panose="02000000000000000000"/>
                <a:cs typeface="Times New Roman" panose="02020603050405020304" pitchFamily="18" charset="0"/>
              </a:rPr>
              <a:t>硕士生导师</a:t>
            </a:r>
            <a:endParaRPr lang="en-US" altLang="zh-CN" sz="1200" b="0" dirty="0">
              <a:solidFill>
                <a:srgbClr val="000000"/>
              </a:solidFill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ea typeface="方正兰亭黑简体" panose="02000000000000000000"/>
                <a:cs typeface="Times New Roman" panose="02020603050405020304" pitchFamily="18" charset="0"/>
              </a:rPr>
              <a:t>吉林大学物理化学博士</a:t>
            </a:r>
          </a:p>
          <a:p>
            <a:pPr marL="214313" indent="-214313" defTabSz="685800" fontAlgn="auto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charset="0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主持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1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厅级课题，主持完成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1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项教改课题</a:t>
            </a:r>
            <a:endParaRPr lang="zh-CN" altLang="zh-CN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14313" indent="-214313" defTabSz="685800" fontAlgn="auto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charset="0"/>
              <a:buChar char="Ø"/>
              <a:defRPr/>
            </a:pP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1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项省级奖励、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多项校级奖励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23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篇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SCI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（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JCR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一区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4.197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）</a:t>
            </a:r>
            <a:endParaRPr lang="en-US" altLang="zh-CN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endParaRPr lang="en-US" altLang="zh-CN" sz="105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124" name="TextBox 26"/>
          <p:cNvSpPr txBox="1">
            <a:spLocks noChangeArrowheads="1"/>
          </p:cNvSpPr>
          <p:nvPr/>
        </p:nvSpPr>
        <p:spPr bwMode="auto">
          <a:xfrm>
            <a:off x="2654501" y="5406689"/>
            <a:ext cx="492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dirty="0">
                <a:solidFill>
                  <a:srgbClr val="000000"/>
                </a:solidFill>
                <a:latin typeface="Gill Sans MT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2010</a:t>
            </a:r>
            <a:endParaRPr lang="zh-CN" altLang="en-US" sz="1200" dirty="0">
              <a:solidFill>
                <a:srgbClr val="000000"/>
              </a:solidFill>
              <a:latin typeface="Gill Sans MT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Box 35"/>
          <p:cNvSpPr txBox="1">
            <a:spLocks noChangeArrowheads="1"/>
          </p:cNvSpPr>
          <p:nvPr/>
        </p:nvSpPr>
        <p:spPr bwMode="auto">
          <a:xfrm>
            <a:off x="4476577" y="5462400"/>
            <a:ext cx="453970" cy="25391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博士</a:t>
            </a:r>
          </a:p>
        </p:txBody>
      </p:sp>
      <p:sp>
        <p:nvSpPr>
          <p:cNvPr id="5127" name="TextBox 36"/>
          <p:cNvSpPr txBox="1">
            <a:spLocks noChangeArrowheads="1"/>
          </p:cNvSpPr>
          <p:nvPr/>
        </p:nvSpPr>
        <p:spPr bwMode="auto">
          <a:xfrm>
            <a:off x="4145937" y="5823943"/>
            <a:ext cx="1125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吉林大学</a:t>
            </a:r>
            <a:endParaRPr lang="en-US" altLang="zh-CN" sz="12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28" name="TextBox 33"/>
          <p:cNvSpPr txBox="1">
            <a:spLocks noChangeArrowheads="1"/>
          </p:cNvSpPr>
          <p:nvPr/>
        </p:nvSpPr>
        <p:spPr bwMode="auto">
          <a:xfrm>
            <a:off x="8283575" y="5389132"/>
            <a:ext cx="5000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0000"/>
                </a:solidFill>
                <a:latin typeface="Gill Sans MT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Now</a:t>
            </a:r>
            <a:endParaRPr lang="zh-CN" altLang="en-US" sz="1200">
              <a:solidFill>
                <a:srgbClr val="000000"/>
              </a:solidFill>
              <a:latin typeface="Gill Sans MT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6" name="右箭头 45"/>
          <p:cNvSpPr/>
          <p:nvPr/>
        </p:nvSpPr>
        <p:spPr>
          <a:xfrm>
            <a:off x="549275" y="5720920"/>
            <a:ext cx="8207375" cy="8096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2834842" y="5695519"/>
            <a:ext cx="131763" cy="131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6450807" y="5695518"/>
            <a:ext cx="131762" cy="131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41" name="TextBox 26"/>
          <p:cNvSpPr txBox="1">
            <a:spLocks noChangeArrowheads="1"/>
          </p:cNvSpPr>
          <p:nvPr/>
        </p:nvSpPr>
        <p:spPr bwMode="auto">
          <a:xfrm>
            <a:off x="769938" y="5392307"/>
            <a:ext cx="492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dirty="0">
                <a:solidFill>
                  <a:srgbClr val="000000"/>
                </a:solidFill>
                <a:latin typeface="Gill Sans MT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2006</a:t>
            </a:r>
            <a:endParaRPr lang="zh-CN" altLang="en-US" sz="1200" dirty="0">
              <a:solidFill>
                <a:srgbClr val="000000"/>
              </a:solidFill>
              <a:latin typeface="Gill Sans MT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TextBox 34"/>
          <p:cNvSpPr txBox="1">
            <a:spLocks noChangeArrowheads="1"/>
          </p:cNvSpPr>
          <p:nvPr/>
        </p:nvSpPr>
        <p:spPr bwMode="auto">
          <a:xfrm>
            <a:off x="1580807" y="5448304"/>
            <a:ext cx="68262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学士</a:t>
            </a:r>
          </a:p>
        </p:txBody>
      </p:sp>
      <p:sp>
        <p:nvSpPr>
          <p:cNvPr id="5143" name="TextBox 36"/>
          <p:cNvSpPr txBox="1">
            <a:spLocks noChangeArrowheads="1"/>
          </p:cNvSpPr>
          <p:nvPr/>
        </p:nvSpPr>
        <p:spPr bwMode="auto">
          <a:xfrm>
            <a:off x="1303256" y="5822614"/>
            <a:ext cx="11255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大连交通大学</a:t>
            </a:r>
            <a:endParaRPr lang="en-US" altLang="zh-CN" sz="12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963613" y="5695520"/>
            <a:ext cx="130175" cy="1317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419099" y="2011363"/>
            <a:ext cx="2144713" cy="22888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8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刘家园   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籍贯：内蒙古兴安盟突泉县               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民族：汉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政治面貌：群众            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出生年月：19</a:t>
            </a:r>
            <a:r>
              <a:rPr lang="en-US" altLang="zh-CN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90</a:t>
            </a: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月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endParaRPr lang="en-US" altLang="zh-CN" sz="105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184582" y="5349733"/>
            <a:ext cx="75247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FF0000"/>
                </a:solidFill>
                <a:latin typeface="Gill Sans MT" panose="020B0502020104020203" pitchFamily="34" charset="0"/>
                <a:ea typeface="黑体" panose="02010609060101010101" pitchFamily="49" charset="-122"/>
              </a:rPr>
              <a:t>2018</a:t>
            </a:r>
            <a:endParaRPr lang="en-US" sz="1600" b="1" dirty="0">
              <a:solidFill>
                <a:srgbClr val="FF0000"/>
              </a:solidFill>
              <a:latin typeface="Gill Sans MT" panose="020B0502020104020203" pitchFamily="34" charset="0"/>
              <a:ea typeface="+mn-ea"/>
            </a:endParaRPr>
          </a:p>
        </p:txBody>
      </p:sp>
      <p:sp>
        <p:nvSpPr>
          <p:cNvPr id="39" name="标题 3"/>
          <p:cNvSpPr txBox="1">
            <a:spLocks/>
          </p:cNvSpPr>
          <p:nvPr/>
        </p:nvSpPr>
        <p:spPr bwMode="gray">
          <a:xfrm>
            <a:off x="1934936" y="488030"/>
            <a:ext cx="1303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zh-CN" altLang="en-US" sz="2800" b="1" kern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简    介</a:t>
            </a:r>
            <a:endParaRPr lang="en-US" altLang="zh-CN" sz="2800" b="1" kern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5713B00-524E-3CBB-54DF-C629021448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56" y="1575221"/>
            <a:ext cx="2682590" cy="349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927232"/>
      </p:ext>
    </p:extLst>
  </p:cSld>
  <p:clrMapOvr>
    <a:masterClrMapping/>
  </p:clrMapOvr>
  <p:transition spd="slow" advTm="6676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7975" y="1395413"/>
            <a:ext cx="8656638" cy="370652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工作经历</a:t>
            </a:r>
            <a:endParaRPr lang="zh-CN" altLang="en-US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4313" indent="-214313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Char char="ü"/>
              <a:defRPr/>
            </a:pP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201</a:t>
            </a: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8</a:t>
            </a: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9</a:t>
            </a: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现在          </a:t>
            </a: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河北北方学院                                   理学院应用化学系</a:t>
            </a: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en-US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专任教师</a:t>
            </a:r>
            <a:endParaRPr lang="en-US" altLang="zh-CN" sz="1400" u="sng" dirty="0">
              <a:latin typeface="Arial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000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研究领域</a:t>
            </a:r>
            <a:endParaRPr lang="en-US" altLang="zh-CN" sz="2000" dirty="0">
              <a:latin typeface="Arial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218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一、理论计算方向：</a:t>
            </a:r>
            <a:endParaRPr lang="en-US" altLang="zh-CN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218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理论研究金团簇载药体系                   </a:t>
            </a:r>
            <a:r>
              <a:rPr kumimoji="1"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负责人               组织、实施</a:t>
            </a:r>
            <a:endParaRPr lang="zh-CN" altLang="en-US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218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新型磁性超碱金属的设计与应用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        </a:t>
            </a:r>
            <a:r>
              <a:rPr kumimoji="1"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负责人              组织、实施</a:t>
            </a:r>
            <a:endParaRPr lang="zh-CN" altLang="en-US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218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二、中学化学教学研究方向：</a:t>
            </a:r>
            <a:endParaRPr lang="en-US" altLang="zh-CN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218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化学实验教学优质课中教师导学行为的研究     负责人       组织、实施</a:t>
            </a:r>
            <a:endParaRPr lang="en-US" altLang="zh-CN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218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初中化学教学中跨学科实践活动的实践研究     负责人       组织、实施</a:t>
            </a:r>
            <a:endParaRPr lang="en-US" altLang="zh-CN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1934936" y="488030"/>
            <a:ext cx="1303562" cy="523220"/>
          </a:xfr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简    介</a:t>
            </a:r>
            <a:endParaRPr lang="en-US" altLang="zh-CN" sz="2800" b="1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3293353"/>
      </p:ext>
    </p:extLst>
  </p:cSld>
  <p:clrMapOvr>
    <a:masterClrMapping/>
  </p:clrMapOvr>
</p:sld>
</file>

<file path=ppt/theme/theme1.xml><?xml version="1.0" encoding="utf-8"?>
<a:theme xmlns:a="http://schemas.openxmlformats.org/drawingml/2006/main" name="酶工程 ppt  111">
  <a:themeElements>
    <a:clrScheme name="酶工程 ppt  111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酶工程 ppt  1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酶工程 ppt  111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2154</TotalTime>
  <Words>158</Words>
  <Application>Microsoft Office PowerPoint</Application>
  <PresentationFormat>全屏显示(4:3)</PresentationFormat>
  <Paragraphs>30</Paragraphs>
  <Slides>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等线</vt:lpstr>
      <vt:lpstr>方正兰亭黑简体</vt:lpstr>
      <vt:lpstr>黑体</vt:lpstr>
      <vt:lpstr>Arial</vt:lpstr>
      <vt:lpstr>Calibri</vt:lpstr>
      <vt:lpstr>Gill Sans MT</vt:lpstr>
      <vt:lpstr>Times New Roman</vt:lpstr>
      <vt:lpstr>Wingdings</vt:lpstr>
      <vt:lpstr>酶工程 ppt  111</vt:lpstr>
      <vt:lpstr>Image</vt:lpstr>
      <vt:lpstr>PowerPoint 演示文稿</vt:lpstr>
      <vt:lpstr>简    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家园 刘</cp:lastModifiedBy>
  <cp:revision>219</cp:revision>
  <dcterms:created xsi:type="dcterms:W3CDTF">2015-11-15T00:49:00Z</dcterms:created>
  <dcterms:modified xsi:type="dcterms:W3CDTF">2023-09-06T01:49:58Z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